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1.jpeg" ContentType="image/jpeg"/>
  <Override PartName="/ppt/notesSlides/notesSlide3.xml" ContentType="application/vnd.openxmlformats-officedocument.presentationml.notesSlide+xml"/>
  <Override PartName="/ppt/media/image2.jpeg" ContentType="image/jpeg"/>
  <Override PartName="/ppt/notesSlides/notesSlide4.xml" ContentType="application/vnd.openxmlformats-officedocument.presentationml.notesSlide+xml"/>
  <Override PartName="/ppt/media/image3.jpeg" ContentType="image/jpeg"/>
  <Override PartName="/ppt/notesSlides/notesSlide5.xml" ContentType="application/vnd.openxmlformats-officedocument.presentationml.notesSlide+xml"/>
  <Override PartName="/ppt/media/image4.jpeg" ContentType="image/jpeg"/>
  <Override PartName="/ppt/notesSlides/notesSlide6.xml" ContentType="application/vnd.openxmlformats-officedocument.presentationml.notesSlide+xml"/>
  <Override PartName="/ppt/media/image5.jpeg" ContentType="image/jpeg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media/image6.jpeg" ContentType="image/jpeg"/>
  <Override PartName="/ppt/notesSlides/notesSlide9.xml" ContentType="application/vnd.openxmlformats-officedocument.presentationml.notesSlide+xml"/>
  <Override PartName="/ppt/media/image7.jpeg" ContentType="image/jpeg"/>
  <Override PartName="/ppt/notesSlides/notesSlide10.xml" ContentType="application/vnd.openxmlformats-officedocument.presentationml.notesSlide+xml"/>
  <Override PartName="/ppt/media/image8.jpeg" ContentType="image/jpeg"/>
  <Override PartName="/ppt/notesSlides/notesSlide11.xml" ContentType="application/vnd.openxmlformats-officedocument.presentationml.notesSlide+xml"/>
  <Override PartName="/ppt/media/image9.jpeg" ContentType="image/jpeg"/>
  <Override PartName="/ppt/notesSlides/notesSlide12.xml" ContentType="application/vnd.openxmlformats-officedocument.presentationml.notesSlide+xml"/>
  <Override PartName="/ppt/media/image10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10.xml.rels><?xml version="1.0" encoding="UTF-8" standalone="yes"?>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11.xml.rels><?xml version="1.0" encoding="UTF-8" standalone="yes"?>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2.xml.rels><?xml version="1.0" encoding="UTF-8" standalone="yes"?>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 standalone="yes"?>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 standalone="yes"?>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 standalone="yes"?>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 standalone="yes"?>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 standalone="yes"?>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01" name="Shape 10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Nietzsche: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http://omroep.human.nl/durf-te-denken/2012/friedrich-nietzsche.html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Einstein: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http://www.schooltv.nl/video/albert-einstein-man-van-ruimte-en-tijd/#q=einstein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13" name="Shape 11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Popper: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https://www.youtube.com/watch?v=FbzvtINbxhY&amp;list=PLD8RDrVAvrjHs-d6oAX2VB6a2kdeYJ2S4&amp;index=10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3" name="Shape 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200"/>
              </a:spcBef>
              <a:defRPr sz="1800"/>
            </a:pPr>
            <a:r>
              <a:rPr sz="1200">
                <a:solidFill>
                  <a:srgbClr val="C1F5FF"/>
                </a:solidFill>
                <a:latin typeface="Arial"/>
                <a:ea typeface="Arial"/>
                <a:cs typeface="Arial"/>
                <a:sym typeface="Arial"/>
              </a:rPr>
              <a:t>Socrates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spcBef>
                <a:spcPts val="200"/>
              </a:spcBef>
              <a:defRPr sz="1800"/>
            </a:pPr>
            <a:r>
              <a:rPr sz="1200">
                <a:solidFill>
                  <a:srgbClr val="C1F5FF"/>
                </a:solidFill>
                <a:latin typeface="Arial"/>
                <a:ea typeface="Arial"/>
                <a:cs typeface="Arial"/>
                <a:sym typeface="Arial"/>
              </a:rPr>
              <a:t>https://www.youtube.com/watch?v=DKwecwRae8c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9" name="Shape 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>
                <a:solidFill>
                  <a:srgbClr val="C1F5FF"/>
                </a:solidFill>
                <a:latin typeface="Arial"/>
                <a:ea typeface="Arial"/>
                <a:cs typeface="Arial"/>
                <a:sym typeface="Arial"/>
              </a:rPr>
              <a:t>Plato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>
                <a:solidFill>
                  <a:srgbClr val="C1F5FF"/>
                </a:solidFill>
                <a:latin typeface="Arial"/>
                <a:ea typeface="Arial"/>
                <a:cs typeface="Arial"/>
                <a:sym typeface="Arial"/>
              </a:rPr>
              <a:t>https://www.youtube.com/watch?v=IP-P4y1S6eg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5" name="Shape 6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200"/>
              </a:spcBef>
              <a:defRPr sz="1800"/>
            </a:pPr>
            <a:r>
              <a:rPr sz="1200">
                <a:solidFill>
                  <a:srgbClr val="C1F5FF"/>
                </a:solidFill>
                <a:latin typeface="Arial"/>
                <a:ea typeface="Arial"/>
                <a:cs typeface="Arial"/>
                <a:sym typeface="Arial"/>
              </a:rPr>
              <a:t>Aristoteles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spcBef>
                <a:spcPts val="200"/>
              </a:spcBef>
              <a:defRPr sz="1800"/>
            </a:pPr>
            <a:r>
              <a:rPr sz="1200">
                <a:solidFill>
                  <a:srgbClr val="C1F5FF"/>
                </a:solidFill>
                <a:latin typeface="Arial"/>
                <a:ea typeface="Arial"/>
                <a:cs typeface="Arial"/>
                <a:sym typeface="Arial"/>
              </a:rPr>
              <a:t>https://www.youtube.com/watch?v=hRx7fdbxNPI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1" name="Shape 7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Spinoza: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https://www.youtube.com/watch?v=kcIppJ43a1c&amp;list=PLD8RDrVAvrjHs-d6oAX2VB6a2kdeYJ2S4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7" name="Shape 7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Newton: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http://www.schooltv.nl/beeldbank/clip/20090623_newton01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3" name="Shape 8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https://www.youtube.com/watch?v=I-mf0aVrOSQ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9" name="Shape 8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Kant: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https://www.youtube.com/watch?v=0or7SB3gRLY&amp;index=7&amp;list=PLD8RDrVAvrjHs-d6oAX2VB6a2kdeYJ2S4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95" name="Shape 9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200"/>
              </a:spcBef>
              <a:defRPr sz="1800"/>
            </a:pPr>
            <a:r>
              <a:rPr sz="1200">
                <a:solidFill>
                  <a:srgbClr val="C1F5FF"/>
                </a:solidFill>
                <a:latin typeface="Arial"/>
                <a:ea typeface="Arial"/>
                <a:cs typeface="Arial"/>
                <a:sym typeface="Arial"/>
              </a:rPr>
              <a:t>Darwin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lnSpc>
                <a:spcPct val="100000"/>
              </a:lnSpc>
              <a:spcBef>
                <a:spcPts val="200"/>
              </a:spcBef>
              <a:defRPr sz="1800"/>
            </a:pPr>
            <a:r>
              <a:rPr sz="1200">
                <a:solidFill>
                  <a:srgbClr val="C1F5FF"/>
                </a:solidFill>
                <a:latin typeface="Arial"/>
                <a:ea typeface="Arial"/>
                <a:cs typeface="Arial"/>
                <a:sym typeface="Arial"/>
              </a:rPr>
              <a:t>http://www.schooltv.nl/video/wie-was-darwin-wetenschapper-die-ons-wereldbeeld-voorgoed-heeft-veranderd/#q=darwin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en subtite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één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twee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drie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vier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at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g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975359" y="2623537"/>
            <a:ext cx="11054082" cy="29035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1950719" y="5527040"/>
            <a:ext cx="9103361" cy="422656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FBF5FB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FBF5FB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FBF5FB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FBF5FB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FBF5FB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één</a:t>
            </a:r>
            <a:endParaRPr sz="4400">
              <a:solidFill>
                <a:srgbClr val="FBF5FB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twee</a:t>
            </a:r>
            <a:endParaRPr sz="4400">
              <a:solidFill>
                <a:srgbClr val="FBF5FB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drie</a:t>
            </a:r>
            <a:endParaRPr sz="4400">
              <a:solidFill>
                <a:srgbClr val="FBF5FB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vier</a:t>
            </a:r>
            <a:endParaRPr sz="4400">
              <a:solidFill>
                <a:srgbClr val="FBF5FB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BF5FB"/>
                </a:solidFill>
              </a:rPr>
              <a:t>Hoofdtekst - niveau vijf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één</a:t>
            </a:r>
            <a:endParaRPr sz="4400">
              <a:solidFill>
                <a:srgbClr val="F9F1FA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twee</a:t>
            </a:r>
            <a:endParaRPr sz="4400">
              <a:solidFill>
                <a:srgbClr val="F9F1FA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drie</a:t>
            </a:r>
            <a:endParaRPr sz="4400">
              <a:solidFill>
                <a:srgbClr val="F9F1FA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vier</a:t>
            </a:r>
            <a:endParaRPr sz="4400">
              <a:solidFill>
                <a:srgbClr val="F9F1FA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vijf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horizontaa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één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twee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drie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vier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midden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verticaa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6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één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twee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drie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vier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boven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en opsomming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één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twee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drie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vier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, opsomming en foto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spcBef>
                <a:spcPts val="3200"/>
              </a:spcBef>
              <a:buSzPct val="75000"/>
              <a:buFontTx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1231900" indent="-342900" defTabSz="584200">
              <a:spcBef>
                <a:spcPts val="3200"/>
              </a:spcBef>
              <a:buSzPct val="75000"/>
              <a:buFontTx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6764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1209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één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twee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drie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vier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psommingstekens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één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twee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drie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vier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Hoofdtekst - niveau vijf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driemaal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BDE1"/>
            </a:gs>
            <a:gs pos="40000">
              <a:srgbClr val="C4B2DC"/>
            </a:gs>
            <a:gs pos="100000">
              <a:srgbClr val="250037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50239" y="130952"/>
            <a:ext cx="11704322" cy="2144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Titeltekst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één</a:t>
            </a:r>
            <a:endParaRPr sz="4400">
              <a:solidFill>
                <a:srgbClr val="F9F1FA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twee</a:t>
            </a:r>
            <a:endParaRPr sz="4400">
              <a:solidFill>
                <a:srgbClr val="F9F1FA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drie</a:t>
            </a:r>
            <a:endParaRPr sz="4400">
              <a:solidFill>
                <a:srgbClr val="F9F1FA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vier</a:t>
            </a:r>
            <a:endParaRPr sz="4400">
              <a:solidFill>
                <a:srgbClr val="F9F1FA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Hoofdtekst - niveau vijf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320107" y="9107762"/>
            <a:ext cx="3034454" cy="384049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 anchor="ctr">
            <a:spAutoFit/>
          </a:bodyPr>
          <a:lstStyle>
            <a:lvl1pPr algn="r" defTabSz="457200">
              <a:defRPr sz="1600">
                <a:solidFill>
                  <a:srgbClr val="FBF5F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1pPr>
      <a:lvl2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2pPr>
      <a:lvl3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3pPr>
      <a:lvl4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4pPr>
      <a:lvl5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5pPr>
      <a:lvl6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6pPr>
      <a:lvl7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7pPr>
      <a:lvl8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8pPr>
      <a:lvl9pPr algn="ctr" defTabSz="457200">
        <a:defRPr sz="62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471487" indent="-471487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1pPr>
      <a:lvl2pPr marL="906235" indent="-449035" defTabSz="457200">
        <a:spcBef>
          <a:spcPts val="700"/>
        </a:spcBef>
        <a:buSzPct val="100000"/>
        <a:buFont typeface="Arial"/>
        <a:buChar char="–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2pPr>
      <a:lvl3pPr marL="1333500" indent="-41910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3pPr>
      <a:lvl4pPr marL="1874520" indent="-502920" defTabSz="457200">
        <a:spcBef>
          <a:spcPts val="700"/>
        </a:spcBef>
        <a:buSzPct val="100000"/>
        <a:buFont typeface="Arial"/>
        <a:buChar char="–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4pPr>
      <a:lvl5pPr marL="2331720" indent="-502920" defTabSz="457200">
        <a:spcBef>
          <a:spcPts val="700"/>
        </a:spcBef>
        <a:buSzPct val="100000"/>
        <a:buFont typeface="Arial"/>
        <a:buChar char="»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5pPr>
      <a:lvl6pPr marL="27889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6pPr>
      <a:lvl7pPr marL="32461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7pPr>
      <a:lvl8pPr marL="37033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8pPr>
      <a:lvl9pPr marL="4160520" indent="-502920" defTabSz="457200">
        <a:spcBef>
          <a:spcPts val="700"/>
        </a:spcBef>
        <a:buSzPct val="100000"/>
        <a:buFont typeface="Arial"/>
        <a:buChar char="•"/>
        <a:defRPr sz="4400">
          <a:solidFill>
            <a:srgbClr val="F9F1FA"/>
          </a:solidFill>
          <a:latin typeface="Century Gothic"/>
          <a:ea typeface="Century Gothic"/>
          <a:cs typeface="Century Gothic"/>
          <a:sym typeface="Century Gothic"/>
        </a:defRPr>
      </a:lvl9pPr>
    </p:bodyStyle>
    <p:otherStyle>
      <a:lvl1pPr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1pPr>
      <a:lvl2pPr indent="4572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2pPr>
      <a:lvl3pPr indent="9144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3pPr>
      <a:lvl4pPr indent="13716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4pPr>
      <a:lvl5pPr indent="18288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5pPr>
      <a:lvl6pPr indent="22860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6pPr>
      <a:lvl7pPr indent="27432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7pPr>
      <a:lvl8pPr indent="32004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8pPr>
      <a:lvl9pPr indent="3657600" algn="r" defTabSz="457200">
        <a:defRPr sz="16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schooltv.nl/video/wie-was-darwin-wetenschapper-die-ons-wereldbeeld-voorgoed-heeft-veranderd/%23q=darwin" TargetMode="External"/><Relationship Id="rId4" Type="http://schemas.openxmlformats.org/officeDocument/2006/relationships/image" Target="../media/image7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omroep.human.nl/durf-te-denken/2012/friedrich-nietzsche.html" TargetMode="External"/><Relationship Id="rId4" Type="http://schemas.openxmlformats.org/officeDocument/2006/relationships/image" Target="../media/image8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schooltv.nl/video/albert-einstein-man-van-ruimte-en-tijd/%23q=einstein" TargetMode="External"/><Relationship Id="rId4" Type="http://schemas.openxmlformats.org/officeDocument/2006/relationships/image" Target="../media/image9.jpe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youtube.com/watch?v=FbzvtINbxhY&amp;list=PLD8RDrVAvrjHs-d6oAX2VB6a2kdeYJ2S4&amp;index=10" TargetMode="External"/><Relationship Id="rId4" Type="http://schemas.openxmlformats.org/officeDocument/2006/relationships/image" Target="../media/image10.jpe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DKwecwRae8c" TargetMode="External"/><Relationship Id="rId4" Type="http://schemas.openxmlformats.org/officeDocument/2006/relationships/image" Target="../media/image1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IP-P4y1S6eg" TargetMode="External"/><Relationship Id="rId4" Type="http://schemas.openxmlformats.org/officeDocument/2006/relationships/image" Target="../media/image2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hRx7fdbxNPI" TargetMode="External"/><Relationship Id="rId4" Type="http://schemas.openxmlformats.org/officeDocument/2006/relationships/image" Target="../media/image3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kcIppJ43a1c&amp;list=PLD8RDrVAvrjHs-d6oAX2VB6a2kdeYJ2S4" TargetMode="External"/><Relationship Id="rId4" Type="http://schemas.openxmlformats.org/officeDocument/2006/relationships/image" Target="../media/image4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schooltv.nl/beeldbank/clip/20090623_newton01" TargetMode="External"/><Relationship Id="rId4" Type="http://schemas.openxmlformats.org/officeDocument/2006/relationships/image" Target="../media/image5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youtube.com/watch?v=I-mf0aVrOSQ" TargetMode="External"/><Relationship Id="rId4" Type="http://schemas.openxmlformats.org/officeDocument/2006/relationships/image" Target="../media/image3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0or7SB3gRLY&amp;index=7&amp;list=PLD8RDrVAvrjHs-d6oAX2VB6a2kdeYJ2S4" TargetMode="External"/><Relationship Id="rId4" Type="http://schemas.openxmlformats.org/officeDocument/2006/relationships/image" Target="../media/image6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</p:spPr>
        <p:txBody>
          <a:bodyPr/>
          <a:lstStyle/>
          <a:p>
            <a:pPr lvl="0" algn="l" defTabSz="356615">
              <a:defRPr sz="1800">
                <a:solidFill>
                  <a:srgbClr val="000000"/>
                </a:solidFill>
              </a:defRPr>
            </a:pPr>
            <a:r>
              <a:rPr sz="4212">
                <a:solidFill>
                  <a:srgbClr val="F9F1FA"/>
                </a:solidFill>
              </a:rPr>
              <a:t>  </a:t>
            </a:r>
            <a:br>
              <a:rPr sz="4212">
                <a:solidFill>
                  <a:srgbClr val="F9F1FA"/>
                </a:solidFill>
              </a:rPr>
            </a:br>
            <a:br>
              <a:rPr sz="4212">
                <a:solidFill>
                  <a:srgbClr val="F9F1FA"/>
                </a:solidFill>
              </a:rPr>
            </a:br>
            <a:r>
              <a:rPr sz="4212">
                <a:solidFill>
                  <a:srgbClr val="F9F1FA"/>
                </a:solidFill>
              </a:rPr>
              <a:t>Geschiedenis van denkers</a:t>
            </a:r>
          </a:p>
        </p:txBody>
      </p:sp>
      <p:pic>
        <p:nvPicPr>
          <p:cNvPr id="42" name="image1.png" descr="visual transparant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40136" y="2182623"/>
            <a:ext cx="5059705" cy="73787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Darwin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Charles Darwin (1809-1882): </a:t>
            </a:r>
            <a:r>
              <a:rPr i="1" sz="4400">
                <a:solidFill>
                  <a:srgbClr val="F9F1FA"/>
                </a:solidFill>
              </a:rPr>
              <a:t>On the Origin of Species</a:t>
            </a:r>
            <a:endParaRPr i="1" sz="4400">
              <a:solidFill>
                <a:srgbClr val="F9F1FA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Darwin</a:t>
            </a:r>
          </a:p>
        </p:txBody>
      </p:sp>
      <p:pic>
        <p:nvPicPr>
          <p:cNvPr id="93" name="image14.jpg" descr="imgres-6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10352" y="4359152"/>
            <a:ext cx="5394450" cy="5394450"/>
          </a:xfrm>
          <a:prstGeom prst="rect">
            <a:avLst/>
          </a:prstGeom>
          <a:ln w="12700">
            <a:solidFill>
              <a:srgbClr val="8D34E0"/>
            </a:solidFill>
          </a:ln>
        </p:spPr>
      </p:pic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Nietzsche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Friedrich Nietzsche (1844-1900): “God is dood.”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Nietzsche</a:t>
            </a:r>
          </a:p>
        </p:txBody>
      </p:sp>
      <p:pic>
        <p:nvPicPr>
          <p:cNvPr id="99" name="image15.jpg" descr="imgres-5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07772" y="3512379"/>
            <a:ext cx="4597029" cy="6241222"/>
          </a:xfrm>
          <a:prstGeom prst="rect">
            <a:avLst/>
          </a:prstGeom>
          <a:ln w="12700">
            <a:solidFill>
              <a:srgbClr val="8D34E0"/>
            </a:solidFill>
          </a:ln>
        </p:spPr>
      </p:pic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Einstein</a:t>
            </a:r>
          </a:p>
        </p:txBody>
      </p:sp>
      <p:sp>
        <p:nvSpPr>
          <p:cNvPr id="104" name="Shape 104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Albert Einstein (1879-1955): Relativiteitstheorie, over ruimte en tijd (denk aan Kant!)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E=MC2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Einstein</a:t>
            </a:r>
          </a:p>
        </p:txBody>
      </p:sp>
      <p:pic>
        <p:nvPicPr>
          <p:cNvPr id="105" name="image16.jpg" descr="search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52854" y="4701654"/>
            <a:ext cx="5051947" cy="5051946"/>
          </a:xfrm>
          <a:prstGeom prst="rect">
            <a:avLst/>
          </a:prstGeom>
          <a:ln w="12700">
            <a:solidFill>
              <a:srgbClr val="8D34E0"/>
            </a:solidFill>
          </a:ln>
        </p:spPr>
      </p:pic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Popper</a:t>
            </a:r>
          </a:p>
        </p:txBody>
      </p:sp>
      <p:sp>
        <p:nvSpPr>
          <p:cNvPr id="110" name="Shape 110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Karl Popper (1902-1984): 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Falsificatie 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Popper</a:t>
            </a:r>
          </a:p>
        </p:txBody>
      </p:sp>
      <p:pic>
        <p:nvPicPr>
          <p:cNvPr id="111" name="image7.jpg" descr="imgres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99431" y="4579997"/>
            <a:ext cx="4005370" cy="5173603"/>
          </a:xfrm>
          <a:prstGeom prst="rect">
            <a:avLst/>
          </a:prstGeom>
          <a:ln w="12700">
            <a:solidFill>
              <a:srgbClr val="8D34E0"/>
            </a:solidFill>
          </a:ln>
        </p:spPr>
      </p:pic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title"/>
          </p:nvPr>
        </p:nvSpPr>
        <p:spPr>
          <a:xfrm>
            <a:off x="975359" y="3029937"/>
            <a:ext cx="11054082" cy="209070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Opdracht/Huiswerk:</a:t>
            </a:r>
          </a:p>
        </p:txBody>
      </p:sp>
      <p:sp>
        <p:nvSpPr>
          <p:cNvPr id="116" name="Shape 116"/>
          <p:cNvSpPr/>
          <p:nvPr>
            <p:ph type="body" idx="1"/>
          </p:nvPr>
        </p:nvSpPr>
        <p:spPr>
          <a:xfrm>
            <a:off x="1950719" y="5527040"/>
            <a:ext cx="9103361" cy="2492587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BF5FB"/>
                </a:solidFill>
              </a:rPr>
              <a:t>Bereid in tweetallen een debat van 5 minuten voor over een stelling naar keuze van een denker naar keuze.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Debatregels</a:t>
            </a:r>
            <a:r>
              <a:rPr sz="6200">
                <a:solidFill>
                  <a:srgbClr val="F9F1FA"/>
                </a:solidFill>
              </a:rPr>
              <a:t>:</a:t>
            </a:r>
          </a:p>
        </p:txBody>
      </p:sp>
      <p:sp>
        <p:nvSpPr>
          <p:cNvPr id="119" name="Shape 119"/>
          <p:cNvSpPr/>
          <p:nvPr>
            <p:ph type="body" idx="1"/>
          </p:nvPr>
        </p:nvSpPr>
        <p:spPr>
          <a:xfrm>
            <a:off x="650239" y="2275839"/>
            <a:ext cx="11704322" cy="7018854"/>
          </a:xfrm>
          <a:prstGeom prst="rect">
            <a:avLst/>
          </a:prstGeom>
        </p:spPr>
        <p:txBody>
          <a:bodyPr/>
          <a:lstStyle/>
          <a:p>
            <a:pPr lvl="0" marL="467590" indent="-467590">
              <a:lnSpc>
                <a:spcPct val="96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9F1FA"/>
                </a:solidFill>
              </a:rPr>
              <a:t>Een debat is een soort toneelstuk. Je blijft bij je rol.</a:t>
            </a:r>
            <a:endParaRPr sz="3000">
              <a:solidFill>
                <a:srgbClr val="F9F1FA"/>
              </a:solidFill>
            </a:endParaRPr>
          </a:p>
          <a:p>
            <a:pPr lvl="0" marL="467590" indent="-467590">
              <a:lnSpc>
                <a:spcPct val="96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9F1FA"/>
                </a:solidFill>
              </a:rPr>
              <a:t>Een goede debatteerder praat rustig, schreeuwt niet.</a:t>
            </a:r>
            <a:endParaRPr sz="3000">
              <a:solidFill>
                <a:srgbClr val="F9F1FA"/>
              </a:solidFill>
            </a:endParaRPr>
          </a:p>
          <a:p>
            <a:pPr lvl="0" marL="467590" indent="-467590">
              <a:lnSpc>
                <a:spcPct val="96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9F1FA"/>
                </a:solidFill>
              </a:rPr>
              <a:t>Een goede debatteerder praat niet door een ander heen.</a:t>
            </a:r>
            <a:endParaRPr sz="3000">
              <a:solidFill>
                <a:srgbClr val="F9F1FA"/>
              </a:solidFill>
            </a:endParaRPr>
          </a:p>
          <a:p>
            <a:pPr lvl="0" marL="467590" indent="-467590">
              <a:lnSpc>
                <a:spcPct val="96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9F1FA"/>
                </a:solidFill>
              </a:rPr>
              <a:t>Een goede debatteerder gebruikt geen </a:t>
            </a:r>
            <a:r>
              <a:rPr i="1" sz="3000">
                <a:solidFill>
                  <a:srgbClr val="F9F1FA"/>
                </a:solidFill>
              </a:rPr>
              <a:t>ad hominem</a:t>
            </a:r>
            <a:r>
              <a:rPr sz="3000">
                <a:solidFill>
                  <a:srgbClr val="F9F1FA"/>
                </a:solidFill>
              </a:rPr>
              <a:t>-argumenten (gericht op de </a:t>
            </a:r>
            <a:r>
              <a:rPr i="1" sz="3000">
                <a:solidFill>
                  <a:srgbClr val="F9F1FA"/>
                </a:solidFill>
              </a:rPr>
              <a:t>homo</a:t>
            </a:r>
            <a:r>
              <a:rPr sz="3000">
                <a:solidFill>
                  <a:srgbClr val="F9F1FA"/>
                </a:solidFill>
              </a:rPr>
              <a:t> = mens). Dus geen: ‘Wat jij zegt klopt niet want jij bent dom’ of ‘Wat jij zegt klopt niet want jouw moeder is lelijk’. </a:t>
            </a:r>
            <a:endParaRPr sz="3000">
              <a:solidFill>
                <a:srgbClr val="F9F1FA"/>
              </a:solidFill>
            </a:endParaRPr>
          </a:p>
          <a:p>
            <a:pPr lvl="0" marL="467590" indent="-467590">
              <a:lnSpc>
                <a:spcPct val="96000"/>
              </a:lnSpc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9F1FA"/>
                </a:solidFill>
              </a:rPr>
              <a:t>Een goede debatteerder praat duidelijk, zodat iedereen het kan verstaan.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“Durf te denken”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Filosofen &amp; Wetenschappers in de westerse geschiedenis: een overview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Socrates</a:t>
            </a:r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Socrates (469-399 v.C.) (meester van Plato) kwam alleen voor in geschriften Plato. “De horzel”, gifbeker. Dialectiek, twijfel. “Ik weet alleen dat ik niets zeker weet.”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Socrates</a:t>
            </a:r>
          </a:p>
        </p:txBody>
      </p:sp>
      <p:pic>
        <p:nvPicPr>
          <p:cNvPr id="51" name="image10.jpg" descr="imgres-4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933627" y="5290803"/>
            <a:ext cx="3071174" cy="44627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Plato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xfrm>
            <a:off x="650240" y="2275840"/>
            <a:ext cx="10272905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Plato (427-347 v.C.) was een filosoof. De grot. De aard van de werkelijkheid doorgronden, filosofische inzichten. 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Plato</a:t>
            </a:r>
          </a:p>
        </p:txBody>
      </p:sp>
      <p:pic>
        <p:nvPicPr>
          <p:cNvPr id="57" name="image4.jpg" descr="220px-Plato_Silanion_Musei_Capitolini_MC1377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92851" y="3885674"/>
            <a:ext cx="3911951" cy="58679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Aristoteles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Aristoteles (384-322 v.C.) wetenschapper. Logica, rationalisme, deductie: syllogismes.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Aristoteles</a:t>
            </a:r>
          </a:p>
        </p:txBody>
      </p:sp>
      <p:pic>
        <p:nvPicPr>
          <p:cNvPr id="63" name="image9.jpg" descr="imgres-2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71837" y="4452650"/>
            <a:ext cx="3932963" cy="53009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Spinoza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Baruch Spinoza (1632-1677): God is niet ‘hoger’, maar is overal.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Spinoza</a:t>
            </a:r>
          </a:p>
        </p:txBody>
      </p:sp>
      <p:pic>
        <p:nvPicPr>
          <p:cNvPr id="69" name="image11.jpg" descr="imgres-8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63471" y="4022853"/>
            <a:ext cx="4441330" cy="5730748"/>
          </a:xfrm>
          <a:prstGeom prst="rect">
            <a:avLst/>
          </a:prstGeom>
          <a:ln w="12700">
            <a:solidFill>
              <a:srgbClr val="8D34E0"/>
            </a:solidFill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Newton</a:t>
            </a:r>
          </a:p>
        </p:txBody>
      </p:sp>
      <p:sp>
        <p:nvSpPr>
          <p:cNvPr id="74" name="Shape 74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Sir Isaac Newton (1643-1727): zwaartekracht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Newton</a:t>
            </a:r>
          </a:p>
        </p:txBody>
      </p:sp>
      <p:pic>
        <p:nvPicPr>
          <p:cNvPr id="75" name="image12.jpg" descr="imgres-7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81451" y="3934764"/>
            <a:ext cx="4223350" cy="5818836"/>
          </a:xfrm>
          <a:prstGeom prst="rect">
            <a:avLst/>
          </a:prstGeom>
          <a:ln w="12700">
            <a:solidFill>
              <a:srgbClr val="8D34E0"/>
            </a:solidFill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 Hume</a:t>
            </a:r>
          </a:p>
        </p:txBody>
      </p:sp>
      <p:sp>
        <p:nvSpPr>
          <p:cNvPr id="80" name="Shape 80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David Hume (1711-1776)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Scepticisme</a:t>
            </a:r>
            <a:endParaRPr sz="4400">
              <a:solidFill>
                <a:srgbClr val="F9F1FA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</a:t>
            </a: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Hume</a:t>
            </a:r>
          </a:p>
        </p:txBody>
      </p:sp>
      <p:pic>
        <p:nvPicPr>
          <p:cNvPr id="81" name="image1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77208" y="4133162"/>
            <a:ext cx="4327592" cy="56204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200">
                <a:solidFill>
                  <a:srgbClr val="F9F1FA"/>
                </a:solidFill>
              </a:rPr>
              <a:t>Geschiedenis: Kant</a:t>
            </a:r>
          </a:p>
        </p:txBody>
      </p:sp>
      <p:sp>
        <p:nvSpPr>
          <p:cNvPr id="86" name="Shape 86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Immanuel Kant (1724-1804)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9F1FA"/>
                </a:solidFill>
              </a:rPr>
              <a:t>Durf te denken, sapere audere.</a:t>
            </a: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endParaRPr sz="4400">
              <a:solidFill>
                <a:srgbClr val="F9F1FA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CC66"/>
                </a:solidFill>
                <a:uFill>
                  <a:solidFill>
                    <a:srgbClr val="FFCC66"/>
                  </a:solidFill>
                </a:uFill>
                <a:hlinkClick r:id="rId3" invalidUrl="" action="" tgtFrame="" tooltip="" history="1" highlightClick="0" endSnd="0"/>
              </a:rPr>
              <a:t>Filmpje Kant</a:t>
            </a:r>
          </a:p>
        </p:txBody>
      </p:sp>
      <p:pic>
        <p:nvPicPr>
          <p:cNvPr id="87" name="image3.jpg" descr="Immanuel_Kant_(painted_portrait)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92850" y="4121039"/>
            <a:ext cx="3911951" cy="5632561"/>
          </a:xfrm>
          <a:prstGeom prst="rect">
            <a:avLst/>
          </a:prstGeom>
          <a:ln w="12700">
            <a:solidFill>
              <a:srgbClr val="8D34E0"/>
            </a:solidFill>
          </a:ln>
        </p:spPr>
      </p:pic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