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1" name="Shape 5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9" name="Shape 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4" name="Shape 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en subtite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één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twee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drie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vier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at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g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975359" y="2623537"/>
            <a:ext cx="11054082" cy="29035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1950719" y="5527040"/>
            <a:ext cx="9103361" cy="422656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FBF5FB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FBF5FB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FBF5FB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FBF5FB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FBF5FB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één</a:t>
            </a:r>
            <a:endParaRPr sz="4400">
              <a:solidFill>
                <a:srgbClr val="FBF5FB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twee</a:t>
            </a:r>
            <a:endParaRPr sz="4400">
              <a:solidFill>
                <a:srgbClr val="FBF5FB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drie</a:t>
            </a:r>
            <a:endParaRPr sz="4400">
              <a:solidFill>
                <a:srgbClr val="FBF5FB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vier</a:t>
            </a:r>
            <a:endParaRPr sz="4400">
              <a:solidFill>
                <a:srgbClr val="FBF5FB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vijf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één</a:t>
            </a:r>
            <a:endParaRPr sz="4400">
              <a:solidFill>
                <a:srgbClr val="F9F1FA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twee</a:t>
            </a:r>
            <a:endParaRPr sz="4400">
              <a:solidFill>
                <a:srgbClr val="F9F1FA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drie</a:t>
            </a:r>
            <a:endParaRPr sz="4400">
              <a:solidFill>
                <a:srgbClr val="F9F1FA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vier</a:t>
            </a:r>
            <a:endParaRPr sz="4400">
              <a:solidFill>
                <a:srgbClr val="F9F1FA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vijf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xfrm>
            <a:off x="975359" y="2623537"/>
            <a:ext cx="11054082" cy="29035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xfrm>
            <a:off x="1950719" y="5527040"/>
            <a:ext cx="9103361" cy="422656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FBF5FB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FBF5FB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FBF5FB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FBF5FB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FBF5FB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één</a:t>
            </a:r>
            <a:endParaRPr sz="4400">
              <a:solidFill>
                <a:srgbClr val="FBF5FB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twee</a:t>
            </a:r>
            <a:endParaRPr sz="4400">
              <a:solidFill>
                <a:srgbClr val="FBF5FB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drie</a:t>
            </a:r>
            <a:endParaRPr sz="4400">
              <a:solidFill>
                <a:srgbClr val="FBF5FB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vier</a:t>
            </a:r>
            <a:endParaRPr sz="4400">
              <a:solidFill>
                <a:srgbClr val="FBF5FB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vijf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één</a:t>
            </a:r>
            <a:endParaRPr sz="4400">
              <a:solidFill>
                <a:srgbClr val="F9F1FA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twee</a:t>
            </a:r>
            <a:endParaRPr sz="4400">
              <a:solidFill>
                <a:srgbClr val="F9F1FA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drie</a:t>
            </a:r>
            <a:endParaRPr sz="4400">
              <a:solidFill>
                <a:srgbClr val="F9F1FA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vier</a:t>
            </a:r>
            <a:endParaRPr sz="4400">
              <a:solidFill>
                <a:srgbClr val="F9F1FA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vijf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975359" y="2623537"/>
            <a:ext cx="11054082" cy="29035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xfrm>
            <a:off x="1950719" y="5527040"/>
            <a:ext cx="9103361" cy="422656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FBF5FB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FBF5FB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FBF5FB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FBF5FB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FBF5FB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één</a:t>
            </a:r>
            <a:endParaRPr sz="4400">
              <a:solidFill>
                <a:srgbClr val="FBF5FB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twee</a:t>
            </a:r>
            <a:endParaRPr sz="4400">
              <a:solidFill>
                <a:srgbClr val="FBF5FB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drie</a:t>
            </a:r>
            <a:endParaRPr sz="4400">
              <a:solidFill>
                <a:srgbClr val="FBF5FB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vier</a:t>
            </a:r>
            <a:endParaRPr sz="4400">
              <a:solidFill>
                <a:srgbClr val="FBF5FB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vijf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horizontaa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één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twee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drie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vier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midden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verticaa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lIns="0" tIns="0" rIns="0" bIns="0" anchor="b"/>
          <a:lstStyle>
            <a:lvl1pPr algn="l" defTabSz="584200">
              <a:defRPr sz="6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één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twee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drie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vier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boven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en opsomming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één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twee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drie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vier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, opsomming en foto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spcBef>
                <a:spcPts val="3200"/>
              </a:spcBef>
              <a:buSzPct val="75000"/>
              <a:buFontTx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231900" indent="-342900" defTabSz="584200">
              <a:spcBef>
                <a:spcPts val="3200"/>
              </a:spcBef>
              <a:buSzPct val="75000"/>
              <a:buFontTx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6764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1209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één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twee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drie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vier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psommingstekens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één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twee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drie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vier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driemaa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BDE1"/>
            </a:gs>
            <a:gs pos="40000">
              <a:srgbClr val="C4B2DC"/>
            </a:gs>
            <a:gs pos="100000">
              <a:srgbClr val="250037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50239" y="130952"/>
            <a:ext cx="11704322" cy="2144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één</a:t>
            </a:r>
            <a:endParaRPr sz="4400">
              <a:solidFill>
                <a:srgbClr val="F9F1FA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twee</a:t>
            </a:r>
            <a:endParaRPr sz="4400">
              <a:solidFill>
                <a:srgbClr val="F9F1FA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drie</a:t>
            </a:r>
            <a:endParaRPr sz="4400">
              <a:solidFill>
                <a:srgbClr val="F9F1FA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vier</a:t>
            </a:r>
            <a:endParaRPr sz="4400">
              <a:solidFill>
                <a:srgbClr val="F9F1FA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vijf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320107" y="9107762"/>
            <a:ext cx="3034454" cy="384049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 anchor="ctr">
            <a:spAutoFit/>
          </a:bodyPr>
          <a:lstStyle>
            <a:lvl1pPr algn="r" defTabSz="457200">
              <a:defRPr sz="1600">
                <a:solidFill>
                  <a:srgbClr val="FBF5F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spd="med" advClick="1"/>
  <p:txStyles>
    <p:titleStyle>
      <a:lvl1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1pPr>
      <a:lvl2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2pPr>
      <a:lvl3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3pPr>
      <a:lvl4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4pPr>
      <a:lvl5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5pPr>
      <a:lvl6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6pPr>
      <a:lvl7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7pPr>
      <a:lvl8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8pPr>
      <a:lvl9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471487" indent="-471487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1pPr>
      <a:lvl2pPr marL="906235" indent="-449035" defTabSz="457200">
        <a:spcBef>
          <a:spcPts val="700"/>
        </a:spcBef>
        <a:buSzPct val="100000"/>
        <a:buFont typeface="Arial"/>
        <a:buChar char="–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2pPr>
      <a:lvl3pPr marL="1333500" indent="-41910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3pPr>
      <a:lvl4pPr marL="1874520" indent="-502920" defTabSz="457200">
        <a:spcBef>
          <a:spcPts val="700"/>
        </a:spcBef>
        <a:buSzPct val="100000"/>
        <a:buFont typeface="Arial"/>
        <a:buChar char="–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4pPr>
      <a:lvl5pPr marL="2331720" indent="-502920" defTabSz="457200">
        <a:spcBef>
          <a:spcPts val="700"/>
        </a:spcBef>
        <a:buSzPct val="100000"/>
        <a:buFont typeface="Arial"/>
        <a:buChar char="»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5pPr>
      <a:lvl6pPr marL="27889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6pPr>
      <a:lvl7pPr marL="32461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7pPr>
      <a:lvl8pPr marL="37033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8pPr>
      <a:lvl9pPr marL="41605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9pPr>
    </p:bodyStyle>
    <p:otherStyle>
      <a:lvl1pPr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1pPr>
      <a:lvl2pPr indent="4572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2pPr>
      <a:lvl3pPr indent="9144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3pPr>
      <a:lvl4pPr indent="13716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4pPr>
      <a:lvl5pPr indent="18288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5pPr>
      <a:lvl6pPr indent="22860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6pPr>
      <a:lvl7pPr indent="27432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7pPr>
      <a:lvl8pPr indent="32004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8pPr>
      <a:lvl9pPr indent="36576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youtube.com/watch?v=hibyAJOSW8U" TargetMode="External"/><Relationship Id="rId4" Type="http://schemas.openxmlformats.org/officeDocument/2006/relationships/image" Target="../media/image3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xfrm>
            <a:off x="975359" y="3029937"/>
            <a:ext cx="11054082" cy="2761507"/>
          </a:xfrm>
          <a:prstGeom prst="rect">
            <a:avLst/>
          </a:prstGeom>
        </p:spPr>
        <p:txBody>
          <a:bodyPr/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9F1FA"/>
                </a:solidFill>
              </a:rPr>
              <a:t>Wetenschapsfilosofie </a:t>
            </a:r>
            <a:br>
              <a:rPr sz="5400">
                <a:solidFill>
                  <a:srgbClr val="F9F1FA"/>
                </a:solidFill>
              </a:rPr>
            </a:br>
            <a:r>
              <a:rPr sz="5400">
                <a:solidFill>
                  <a:srgbClr val="F9F1FA"/>
                </a:solidFill>
              </a:rPr>
              <a:t>Les 23:</a:t>
            </a:r>
            <a:br>
              <a:rPr sz="5400">
                <a:solidFill>
                  <a:srgbClr val="F9F1FA"/>
                </a:solidFill>
              </a:rPr>
            </a:br>
            <a:r>
              <a:rPr sz="5400">
                <a:solidFill>
                  <a:srgbClr val="F9F1FA"/>
                </a:solidFill>
              </a:rPr>
              <a:t>Wiskunde</a:t>
            </a:r>
          </a:p>
        </p:txBody>
      </p:sp>
      <p:pic>
        <p:nvPicPr>
          <p:cNvPr id="54" name="image1.png" descr="visual transparan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40136" y="2182623"/>
            <a:ext cx="5059705" cy="73787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4044264" y="2413000"/>
            <a:ext cx="377327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u="sng">
                <a:hlinkClick r:id="rId3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</a:defRPr>
            </a:pPr>
            <a:r>
              <a:rPr sz="3600" u="sng">
                <a:solidFill>
                  <a:srgbClr val="FFFFFF"/>
                </a:solidFill>
                <a:hlinkClick r:id="rId3" invalidUrl="" action="" tgtFrame="" tooltip="" history="1" highlightClick="0" endSnd="0"/>
              </a:rPr>
              <a:t>Is wiskunde echt?</a:t>
            </a:r>
          </a:p>
        </p:txBody>
      </p:sp>
      <p:pic>
        <p:nvPicPr>
          <p:cNvPr id="57" name="wiskund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54846" y="3474293"/>
            <a:ext cx="6108701" cy="4559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Filosofische vraag: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xfrm>
            <a:off x="1950719" y="5527040"/>
            <a:ext cx="9103361" cy="2492587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5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FBF5FB"/>
                </a:solidFill>
              </a:rPr>
              <a:t>Is wiskunde echt?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/>
          </p:nvPr>
        </p:nvSpPr>
        <p:spPr>
          <a:xfrm>
            <a:off x="575478" y="3197038"/>
            <a:ext cx="12082146" cy="2325863"/>
          </a:xfrm>
          <a:prstGeom prst="rect">
            <a:avLst/>
          </a:prstGeom>
        </p:spPr>
        <p:txBody>
          <a:bodyPr/>
          <a:lstStyle>
            <a:lvl1pPr defTabSz="578358">
              <a:defRPr sz="7919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919">
                <a:solidFill>
                  <a:srgbClr val="FFFFFF"/>
                </a:solidFill>
              </a:rPr>
              <a:t>Realisme vs. Fictionalisme</a:t>
            </a:r>
            <a:endParaRPr sz="7919">
              <a:solidFill>
                <a:srgbClr val="FFFFFF"/>
              </a:solidFill>
            </a:endParaRPr>
          </a:p>
        </p:txBody>
      </p:sp>
      <p:sp>
        <p:nvSpPr>
          <p:cNvPr id="67" name="Shape 6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BF5FB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xfrm>
            <a:off x="575478" y="3197038"/>
            <a:ext cx="12082146" cy="2325863"/>
          </a:xfrm>
          <a:prstGeom prst="rect">
            <a:avLst/>
          </a:prstGeom>
        </p:spPr>
        <p:txBody>
          <a:bodyPr/>
          <a:lstStyle>
            <a:lvl1pPr defTabSz="578358">
              <a:defRPr sz="7919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919">
                <a:solidFill>
                  <a:srgbClr val="FFFFFF"/>
                </a:solidFill>
              </a:rPr>
              <a:t>Realisme vs. Fictionalisme</a:t>
            </a:r>
            <a:endParaRPr sz="7919">
              <a:solidFill>
                <a:srgbClr val="FFFFFF"/>
              </a:solidFill>
            </a:endParaRP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FBF5FB"/>
                </a:solidFill>
              </a:rPr>
            </a:fld>
          </a:p>
        </p:txBody>
      </p:sp>
      <p:sp>
        <p:nvSpPr>
          <p:cNvPr id="71" name="Shape 71"/>
          <p:cNvSpPr/>
          <p:nvPr/>
        </p:nvSpPr>
        <p:spPr>
          <a:xfrm>
            <a:off x="4648625" y="1981199"/>
            <a:ext cx="3707550" cy="156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Opdracht:  </a:t>
            </a:r>
            <a:endParaRPr sz="60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Voer een debat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