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1" name="Shape 5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 </a:t>
            </a:r>
            <a:endParaRPr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0" name="Shape 6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Let op: </a:t>
            </a:r>
            <a:r>
              <a:rPr sz="1200">
                <a:latin typeface="Calibri"/>
                <a:ea typeface="Calibri"/>
                <a:cs typeface="Calibri"/>
                <a:sym typeface="Calibri"/>
              </a:rPr>
              <a:t>Vanaf minuut </a:t>
            </a:r>
            <a:r>
              <a:rPr sz="1200">
                <a:latin typeface="Calibri"/>
                <a:ea typeface="Calibri"/>
                <a:cs typeface="Calibri"/>
                <a:sym typeface="Calibri"/>
              </a:rPr>
              <a:t>01:00 -12:50. Daarna kun je hem zelf handmatig uitzetten, want dan begint er een ander onderwerp.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Dit is een deel van KRO’s Brandpunt aflevering van 24 oktober 2010, waarin Vincent Icke Govert Schilling en Wubbo Ockels spreken over tijd.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Als de link niet werkt, ga naar je internet browser en kies één van deze opties: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sz="1200" u="sng">
                <a:latin typeface="Calibri"/>
                <a:ea typeface="Calibri"/>
                <a:cs typeface="Calibri"/>
                <a:sym typeface="Calibri"/>
              </a:rPr>
              <a:t>uitzendinggemist.nl/afleveringen/995412</a:t>
            </a:r>
            <a:r>
              <a:rPr sz="1200">
                <a:latin typeface="Calibri"/>
                <a:ea typeface="Calibri"/>
                <a:cs typeface="Calibri"/>
                <a:sym typeface="Calibri"/>
              </a:rPr>
              <a:t> </a:t>
            </a:r>
            <a:br>
              <a:rPr sz="1200">
                <a:latin typeface="Calibri"/>
                <a:ea typeface="Calibri"/>
                <a:cs typeface="Calibri"/>
                <a:sym typeface="Calibri"/>
              </a:rPr>
            </a:br>
            <a:r>
              <a:rPr sz="12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2.</a:t>
            </a:r>
            <a:r>
              <a:rPr sz="1200">
                <a:latin typeface="Calibri"/>
                <a:ea typeface="Calibri"/>
                <a:cs typeface="Calibri"/>
                <a:sym typeface="Calibri"/>
              </a:rPr>
              <a:t>http://www.uitzendinggemist.net/aflevering/48088/Brandpunt.html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en subtitel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één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twee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drie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vier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at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g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975359" y="2623537"/>
            <a:ext cx="11054082" cy="290350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Titeltekst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1950719" y="5527040"/>
            <a:ext cx="9103361" cy="422656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FBF5FB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FBF5FB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FBF5FB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FBF5FB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FBF5FB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één</a:t>
            </a:r>
            <a:endParaRPr sz="4400">
              <a:solidFill>
                <a:srgbClr val="FBF5FB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twee</a:t>
            </a:r>
            <a:endParaRPr sz="4400">
              <a:solidFill>
                <a:srgbClr val="FBF5FB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drie</a:t>
            </a:r>
            <a:endParaRPr sz="4400">
              <a:solidFill>
                <a:srgbClr val="FBF5FB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vier</a:t>
            </a:r>
            <a:endParaRPr sz="4400">
              <a:solidFill>
                <a:srgbClr val="FBF5FB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vijf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Titeltekst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één</a:t>
            </a:r>
            <a:endParaRPr sz="4400">
              <a:solidFill>
                <a:srgbClr val="F9F1FA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twee</a:t>
            </a:r>
            <a:endParaRPr sz="4400">
              <a:solidFill>
                <a:srgbClr val="F9F1FA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drie</a:t>
            </a:r>
            <a:endParaRPr sz="4400">
              <a:solidFill>
                <a:srgbClr val="F9F1FA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vier</a:t>
            </a:r>
            <a:endParaRPr sz="4400">
              <a:solidFill>
                <a:srgbClr val="F9F1FA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vijf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horizontaal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één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twee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drie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vier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midden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verticaal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lIns="0" tIns="0" rIns="0" bIns="0" anchor="b"/>
          <a:lstStyle>
            <a:lvl1pPr defTabSz="584200">
              <a:defRPr sz="6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één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twee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drie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vier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boven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en opsomming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spcBef>
                <a:spcPts val="4200"/>
              </a:spcBef>
              <a:buSzPct val="75000"/>
              <a:buFontTx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-444500" defTabSz="584200">
              <a:spcBef>
                <a:spcPts val="4200"/>
              </a:spcBef>
              <a:buSzPct val="75000"/>
              <a:buFontTx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één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twee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drie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vier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, opsomming en foto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spcBef>
                <a:spcPts val="3200"/>
              </a:spcBef>
              <a:buSzPct val="75000"/>
              <a:buFontTx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6858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1231900" indent="-342900" defTabSz="584200">
              <a:spcBef>
                <a:spcPts val="3200"/>
              </a:spcBef>
              <a:buSzPct val="75000"/>
              <a:buFontTx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6764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1209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één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twee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drie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vier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psommingstekens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spcBef>
                <a:spcPts val="4200"/>
              </a:spcBef>
              <a:buSzPct val="75000"/>
              <a:buFontTx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-444500" defTabSz="584200">
              <a:spcBef>
                <a:spcPts val="4200"/>
              </a:spcBef>
              <a:buSzPct val="75000"/>
              <a:buFontTx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één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twee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drie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vier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driemaal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BDE1"/>
            </a:gs>
            <a:gs pos="40000">
              <a:srgbClr val="C4B2DC"/>
            </a:gs>
            <a:gs pos="100000">
              <a:srgbClr val="250037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650239" y="130952"/>
            <a:ext cx="11704322" cy="2144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Titeltekst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één</a:t>
            </a:r>
            <a:endParaRPr sz="4400">
              <a:solidFill>
                <a:srgbClr val="F9F1FA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twee</a:t>
            </a:r>
            <a:endParaRPr sz="4400">
              <a:solidFill>
                <a:srgbClr val="F9F1FA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drie</a:t>
            </a:r>
            <a:endParaRPr sz="4400">
              <a:solidFill>
                <a:srgbClr val="F9F1FA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vier</a:t>
            </a:r>
            <a:endParaRPr sz="4400">
              <a:solidFill>
                <a:srgbClr val="F9F1FA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vijf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320107" y="9107762"/>
            <a:ext cx="3034454" cy="384049"/>
          </a:xfrm>
          <a:prstGeom prst="rect">
            <a:avLst/>
          </a:prstGeom>
          <a:ln w="12700">
            <a:miter lim="400000"/>
          </a:ln>
        </p:spPr>
        <p:txBody>
          <a:bodyPr lIns="65023" tIns="65023" rIns="65023" bIns="65023" anchor="ctr">
            <a:spAutoFit/>
          </a:bodyPr>
          <a:lstStyle>
            <a:lvl1pPr algn="r" defTabSz="457200">
              <a:defRPr sz="1600">
                <a:solidFill>
                  <a:srgbClr val="FBF5F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1pPr>
      <a:lvl2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2pPr>
      <a:lvl3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3pPr>
      <a:lvl4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4pPr>
      <a:lvl5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5pPr>
      <a:lvl6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6pPr>
      <a:lvl7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7pPr>
      <a:lvl8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8pPr>
      <a:lvl9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471487" indent="-471487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1pPr>
      <a:lvl2pPr marL="906235" indent="-449035" defTabSz="457200">
        <a:spcBef>
          <a:spcPts val="700"/>
        </a:spcBef>
        <a:buSzPct val="100000"/>
        <a:buFont typeface="Arial"/>
        <a:buChar char="–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2pPr>
      <a:lvl3pPr marL="1333500" indent="-41910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3pPr>
      <a:lvl4pPr marL="1874520" indent="-502920" defTabSz="457200">
        <a:spcBef>
          <a:spcPts val="700"/>
        </a:spcBef>
        <a:buSzPct val="100000"/>
        <a:buFont typeface="Arial"/>
        <a:buChar char="–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4pPr>
      <a:lvl5pPr marL="2331720" indent="-502920" defTabSz="457200">
        <a:spcBef>
          <a:spcPts val="700"/>
        </a:spcBef>
        <a:buSzPct val="100000"/>
        <a:buFont typeface="Arial"/>
        <a:buChar char="»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5pPr>
      <a:lvl6pPr marL="2788920" indent="-50292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6pPr>
      <a:lvl7pPr marL="3246120" indent="-50292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7pPr>
      <a:lvl8pPr marL="3703320" indent="-50292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8pPr>
      <a:lvl9pPr marL="4160520" indent="-50292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9pPr>
    </p:bodyStyle>
    <p:otherStyle>
      <a:lvl1pPr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1pPr>
      <a:lvl2pPr indent="4572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2pPr>
      <a:lvl3pPr indent="9144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3pPr>
      <a:lvl4pPr indent="13716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4pPr>
      <a:lvl5pPr indent="18288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5pPr>
      <a:lvl6pPr indent="22860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6pPr>
      <a:lvl7pPr indent="27432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7pPr>
      <a:lvl8pPr indent="32004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8pPr>
      <a:lvl9pPr indent="36576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uitzendinggemist.net/aflevering/48088/Brandpunt.html" TargetMode="External"/><Relationship Id="rId4" Type="http://schemas.openxmlformats.org/officeDocument/2006/relationships/image" Target="../media/image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</p:spPr>
        <p:txBody>
          <a:bodyPr/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Wetenschapsfilosofie </a:t>
            </a:r>
            <a:br>
              <a:rPr sz="6200">
                <a:solidFill>
                  <a:srgbClr val="F9F1FA"/>
                </a:solidFill>
              </a:rPr>
            </a:br>
            <a:r>
              <a:rPr sz="6200">
                <a:solidFill>
                  <a:srgbClr val="F9F1FA"/>
                </a:solidFill>
              </a:rPr>
              <a:t>Les 11: Tijd</a:t>
            </a:r>
          </a:p>
        </p:txBody>
      </p:sp>
      <p:pic>
        <p:nvPicPr>
          <p:cNvPr id="42" name="image1.png" descr="visual transparant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40136" y="2182623"/>
            <a:ext cx="5059705" cy="73787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xfrm>
            <a:off x="650239" y="12033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Albert Einstein (1879-1955)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xfrm>
            <a:off x="650239" y="2275841"/>
            <a:ext cx="11704322" cy="467811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“De tijd bestaat alleen maar omdat     anders alles tegelijk zou gebeuren.”</a:t>
            </a:r>
          </a:p>
        </p:txBody>
      </p:sp>
      <p:pic>
        <p:nvPicPr>
          <p:cNvPr id="46" name="image24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71338" y="6953955"/>
            <a:ext cx="3733462" cy="27996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Filosofische vraag:</a:t>
            </a:r>
          </a:p>
        </p:txBody>
      </p:sp>
      <p:sp>
        <p:nvSpPr>
          <p:cNvPr id="49" name="Shape 49"/>
          <p:cNvSpPr/>
          <p:nvPr>
            <p:ph type="body" idx="1"/>
          </p:nvPr>
        </p:nvSpPr>
        <p:spPr>
          <a:xfrm>
            <a:off x="1950719" y="5527040"/>
            <a:ext cx="9103361" cy="249258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Wat is tijd?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Opdracht:</a:t>
            </a:r>
          </a:p>
        </p:txBody>
      </p:sp>
      <p:sp>
        <p:nvSpPr>
          <p:cNvPr id="54" name="Shape 54"/>
          <p:cNvSpPr/>
          <p:nvPr>
            <p:ph type="body" idx="1"/>
          </p:nvPr>
        </p:nvSpPr>
        <p:spPr>
          <a:xfrm>
            <a:off x="1950719" y="5527040"/>
            <a:ext cx="9103361" cy="249258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Schrijf zoveel mogelijk toepassingen van tijd op die je kent.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Tijd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Bestaat de tijd?</a:t>
            </a:r>
          </a:p>
        </p:txBody>
      </p:sp>
      <p:pic>
        <p:nvPicPr>
          <p:cNvPr id="58" name="image25.png" descr="sterren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056573" y="4457580"/>
            <a:ext cx="8686692" cy="4895264"/>
          </a:xfrm>
          <a:prstGeom prst="rect">
            <a:avLst/>
          </a:prstGeom>
          <a:ln w="12700">
            <a:solidFill>
              <a:srgbClr val="8D34E0"/>
            </a:solidFill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Filosofische vraag:</a:t>
            </a:r>
          </a:p>
        </p:txBody>
      </p:sp>
      <p:sp>
        <p:nvSpPr>
          <p:cNvPr id="63" name="Shape 63"/>
          <p:cNvSpPr/>
          <p:nvPr>
            <p:ph type="body" idx="1"/>
          </p:nvPr>
        </p:nvSpPr>
        <p:spPr>
          <a:xfrm>
            <a:off x="1950719" y="5527040"/>
            <a:ext cx="9103361" cy="249258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Bestaat de tijd?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